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11" r:id="rId2"/>
  </p:sldMasterIdLst>
  <p:notesMasterIdLst>
    <p:notesMasterId r:id="rId33"/>
  </p:notesMasterIdLst>
  <p:sldIdLst>
    <p:sldId id="260" r:id="rId3"/>
    <p:sldId id="261" r:id="rId4"/>
    <p:sldId id="263" r:id="rId5"/>
    <p:sldId id="292" r:id="rId6"/>
    <p:sldId id="265" r:id="rId7"/>
    <p:sldId id="293" r:id="rId8"/>
    <p:sldId id="267" r:id="rId9"/>
    <p:sldId id="269" r:id="rId10"/>
    <p:sldId id="294" r:id="rId11"/>
    <p:sldId id="295" r:id="rId12"/>
    <p:sldId id="271" r:id="rId13"/>
    <p:sldId id="273" r:id="rId14"/>
    <p:sldId id="275" r:id="rId15"/>
    <p:sldId id="277" r:id="rId16"/>
    <p:sldId id="278" r:id="rId17"/>
    <p:sldId id="296" r:id="rId18"/>
    <p:sldId id="280" r:id="rId19"/>
    <p:sldId id="297" r:id="rId20"/>
    <p:sldId id="282" r:id="rId21"/>
    <p:sldId id="284" r:id="rId22"/>
    <p:sldId id="298" r:id="rId23"/>
    <p:sldId id="299" r:id="rId24"/>
    <p:sldId id="286" r:id="rId25"/>
    <p:sldId id="300" r:id="rId26"/>
    <p:sldId id="301" r:id="rId27"/>
    <p:sldId id="288" r:id="rId28"/>
    <p:sldId id="302" r:id="rId29"/>
    <p:sldId id="303" r:id="rId30"/>
    <p:sldId id="289" r:id="rId31"/>
    <p:sldId id="291" r:id="rId32"/>
  </p:sldIdLst>
  <p:sldSz cx="9144000" cy="6858000" type="screen4x3"/>
  <p:notesSz cx="6858000" cy="9144000"/>
  <p:defaultTex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333399"/>
    <a:srgbClr val="CC0099"/>
    <a:srgbClr val="CC3399"/>
    <a:srgbClr val="9900CC"/>
    <a:srgbClr val="CC00FF"/>
    <a:srgbClr val="CC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01" autoAdjust="0"/>
    <p:restoredTop sz="94585" autoAdjust="0"/>
  </p:normalViewPr>
  <p:slideViewPr>
    <p:cSldViewPr>
      <p:cViewPr varScale="1">
        <p:scale>
          <a:sx n="65" d="100"/>
          <a:sy n="65" d="100"/>
        </p:scale>
        <p:origin x="-852" y="-102"/>
      </p:cViewPr>
      <p:guideLst>
        <p:guide orient="horz" pos="2160"/>
        <p:guide pos="2880"/>
      </p:guideLst>
    </p:cSldViewPr>
  </p:slideViewPr>
  <p:outlineViewPr>
    <p:cViewPr>
      <p:scale>
        <a:sx n="33" d="100"/>
        <a:sy n="33" d="100"/>
      </p:scale>
      <p:origin x="0" y="12276"/>
    </p:cViewPr>
  </p:outlineViewPr>
  <p:notesTextViewPr>
    <p:cViewPr>
      <p:scale>
        <a:sx n="100" d="100"/>
        <a:sy n="100" d="100"/>
      </p:scale>
      <p:origin x="0" y="0"/>
    </p:cViewPr>
  </p:notesTextViewPr>
  <p:sorterViewPr>
    <p:cViewPr>
      <p:scale>
        <a:sx n="50" d="100"/>
        <a:sy n="50" d="100"/>
      </p:scale>
      <p:origin x="0" y="258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E4095B-7A7C-4159-A482-D5FFFE317B21}" type="datetimeFigureOut">
              <a:rPr lang="en-US" smtClean="0"/>
              <a:pPr/>
              <a:t>11/4/2012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52269D-87DB-4827-B8BC-CDB08F4FEF1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504" y="116632"/>
            <a:ext cx="8928992" cy="792088"/>
          </a:xfrm>
        </p:spPr>
        <p:txBody>
          <a:bodyPr anchor="t" anchorCtr="0">
            <a:noAutofit/>
          </a:bodyPr>
          <a:lstStyle>
            <a:lvl1pPr algn="l">
              <a:defRPr lang="en-US" altLang="en-US" sz="4000" b="1" kern="1200" dirty="0" smtClean="0">
                <a:solidFill>
                  <a:srgbClr val="002060"/>
                </a:solidFill>
                <a:latin typeface="08서울남산체 EB" pitchFamily="18" charset="-127"/>
                <a:ea typeface="08서울남산체 EB" pitchFamily="18" charset="-127"/>
                <a:cs typeface="+mn-cs"/>
              </a:defRPr>
            </a:lvl1pPr>
          </a:lstStyle>
          <a:p>
            <a:r>
              <a:rPr lang="en-US" dirty="0" smtClean="0"/>
              <a:t>&lt;</a:t>
            </a:r>
            <a:r>
              <a:rPr lang="en-US" altLang="ko-KR" dirty="0" smtClean="0"/>
              <a:t>Sub-topic&gt; 1. </a:t>
            </a:r>
            <a:r>
              <a:rPr lang="ko-KR" altLang="en-US" dirty="0" smtClean="0"/>
              <a:t>예수 사랑</a:t>
            </a:r>
            <a:endParaRPr lang="en-US" dirty="0"/>
          </a:p>
        </p:txBody>
      </p:sp>
      <p:sp>
        <p:nvSpPr>
          <p:cNvPr id="3" name="Content Placeholder 2"/>
          <p:cNvSpPr>
            <a:spLocks noGrp="1"/>
          </p:cNvSpPr>
          <p:nvPr>
            <p:ph idx="1" hasCustomPrompt="1"/>
          </p:nvPr>
        </p:nvSpPr>
        <p:spPr>
          <a:xfrm>
            <a:off x="107504" y="980728"/>
            <a:ext cx="8928992" cy="5256584"/>
          </a:xfr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4000" b="1" baseline="0">
                <a:solidFill>
                  <a:srgbClr val="333399"/>
                </a:solidFill>
                <a:latin typeface="08서울남산체 EB" pitchFamily="18" charset="-127"/>
                <a:ea typeface="08서울남산체 EB" pitchFamily="18" charset="-127"/>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tLang="ko-KR" dirty="0" smtClean="0"/>
              <a:t>&lt;Bible Verse&gt;</a:t>
            </a:r>
            <a:br>
              <a:rPr lang="en-US" altLang="ko-KR" dirty="0" smtClean="0"/>
            </a:br>
            <a:r>
              <a:rPr lang="ko-KR" altLang="en-US" dirty="0" smtClean="0"/>
              <a:t>창세기 </a:t>
            </a:r>
            <a:r>
              <a:rPr lang="en-US" altLang="ko-KR" dirty="0" smtClean="0"/>
              <a:t>1:1 </a:t>
            </a:r>
            <a:r>
              <a:rPr lang="en-US" dirty="0" smtClean="0"/>
              <a:t>(Shift-Enter)</a:t>
            </a:r>
            <a:br>
              <a:rPr lang="en-US" dirty="0" smtClean="0"/>
            </a:br>
            <a:r>
              <a:rPr lang="ko-KR" altLang="en-US" dirty="0" smtClean="0"/>
              <a:t>태초에 하나님이 천지를 창조하시니라 </a:t>
            </a:r>
            <a:endParaRPr lang="en-US" altLang="ko-KR"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AutoShape 2"/>
          <p:cNvSpPr>
            <a:spLocks noChangeArrowheads="1"/>
          </p:cNvSpPr>
          <p:nvPr userDrawn="1"/>
        </p:nvSpPr>
        <p:spPr bwMode="auto">
          <a:xfrm>
            <a:off x="683568" y="1988840"/>
            <a:ext cx="7776864" cy="3240360"/>
          </a:xfrm>
          <a:prstGeom prst="roundRect">
            <a:avLst>
              <a:gd name="adj" fmla="val 16667"/>
            </a:avLst>
          </a:prstGeom>
          <a:solidFill>
            <a:schemeClr val="bg1">
              <a:alpha val="50980"/>
            </a:schemeClr>
          </a:solidFill>
          <a:ln w="6350">
            <a:solidFill>
              <a:schemeClr val="bg2"/>
            </a:solidFill>
            <a:round/>
            <a:headEnd/>
            <a:tailEnd/>
          </a:ln>
        </p:spPr>
        <p:txBody>
          <a:bodyPr wrap="none" anchor="ctr"/>
          <a:lstStyle/>
          <a:p>
            <a:pPr algn="ctr">
              <a:lnSpc>
                <a:spcPct val="120000"/>
              </a:lnSpc>
            </a:pPr>
            <a:endParaRPr lang="en-US" altLang="ko-KR" sz="8800" dirty="0" smtClean="0">
              <a:solidFill>
                <a:schemeClr val="accent2"/>
              </a:solidFill>
              <a:latin typeface="08서울남산체 EB" pitchFamily="18" charset="-127"/>
              <a:ea typeface="08서울남산체 EB" pitchFamily="18" charset="-127"/>
            </a:endParaRPr>
          </a:p>
        </p:txBody>
      </p:sp>
      <p:sp>
        <p:nvSpPr>
          <p:cNvPr id="2" name="Title 1"/>
          <p:cNvSpPr>
            <a:spLocks noGrp="1"/>
          </p:cNvSpPr>
          <p:nvPr>
            <p:ph type="ctrTitle" hasCustomPrompt="1"/>
          </p:nvPr>
        </p:nvSpPr>
        <p:spPr>
          <a:xfrm>
            <a:off x="683568" y="620689"/>
            <a:ext cx="7772400" cy="1296144"/>
          </a:xfrm>
        </p:spPr>
        <p:txBody>
          <a:bodyPr>
            <a:normAutofit/>
          </a:bodyPr>
          <a:lstStyle>
            <a:lvl1pPr>
              <a:defRPr sz="6000" b="1">
                <a:effectLst>
                  <a:outerShdw blurRad="38100" dist="38100" dir="2700000" algn="tl">
                    <a:srgbClr val="000000">
                      <a:alpha val="43137"/>
                    </a:srgbClr>
                  </a:outerShdw>
                </a:effectLst>
                <a:latin typeface="서울한강체 EB" pitchFamily="18" charset="-127"/>
                <a:ea typeface="서울한강체 EB" pitchFamily="18" charset="-127"/>
              </a:defRPr>
            </a:lvl1pPr>
          </a:lstStyle>
          <a:p>
            <a:r>
              <a:rPr lang="en-US" altLang="ko-KR" dirty="0" smtClean="0"/>
              <a:t>&lt;Heading&gt;</a:t>
            </a:r>
            <a:br>
              <a:rPr lang="en-US" altLang="ko-KR" dirty="0" smtClean="0"/>
            </a:br>
            <a:r>
              <a:rPr lang="en-US" altLang="ko-KR" dirty="0" smtClean="0"/>
              <a:t>Today’s Sermon</a:t>
            </a:r>
            <a:endParaRPr lang="ko-KR" altLang="en-US" dirty="0" smtClean="0"/>
          </a:p>
        </p:txBody>
      </p:sp>
      <p:sp>
        <p:nvSpPr>
          <p:cNvPr id="3" name="Subtitle 2"/>
          <p:cNvSpPr>
            <a:spLocks noGrp="1"/>
          </p:cNvSpPr>
          <p:nvPr>
            <p:ph type="subTitle" idx="1" hasCustomPrompt="1"/>
          </p:nvPr>
        </p:nvSpPr>
        <p:spPr>
          <a:xfrm>
            <a:off x="827584" y="2060848"/>
            <a:ext cx="7560840" cy="3096344"/>
          </a:xfrm>
          <a:noFill/>
          <a:ln w="0" cap="rnd">
            <a:noFill/>
            <a:round/>
          </a:ln>
        </p:spPr>
        <p:txBody>
          <a:bodyPr anchor="ctr" anchorCtr="0">
            <a:normAutofit/>
          </a:bodyPr>
          <a:lstStyle>
            <a:lvl1pPr marL="0" indent="0" algn="ctr">
              <a:buNone/>
              <a:defRPr lang="en-US" altLang="en-US" sz="8800" kern="1200" dirty="0">
                <a:solidFill>
                  <a:schemeClr val="accent2"/>
                </a:solidFill>
                <a:latin typeface="08서울남산체 EB" pitchFamily="18" charset="-127"/>
                <a:ea typeface="08서울남산체 EB" pitchFamily="18" charset="-127"/>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sz="8800" dirty="0" smtClean="0">
                <a:solidFill>
                  <a:schemeClr val="accent2"/>
                </a:solidFill>
                <a:latin typeface="08서울남산체 EB" pitchFamily="18" charset="-127"/>
                <a:ea typeface="08서울남산체 EB" pitchFamily="18" charset="-127"/>
              </a:rPr>
              <a:t>&lt;Title of Message&gt;</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AA9E5F-5D82-48F9-8466-5BC07B7AF1BA}" type="datetimeFigureOut">
              <a:rPr lang="en-US" smtClean="0"/>
              <a:pPr/>
              <a:t>11/4/2012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C74A933-964F-4FFC-8FC5-6D9255C35EA0}"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AutoShape 3"/>
          <p:cNvSpPr>
            <a:spLocks noChangeAspect="1" noChangeArrowheads="1"/>
          </p:cNvSpPr>
          <p:nvPr userDrawn="1"/>
        </p:nvSpPr>
        <p:spPr bwMode="auto">
          <a:xfrm>
            <a:off x="2483768" y="1268760"/>
            <a:ext cx="4248150" cy="920750"/>
          </a:xfrm>
          <a:prstGeom prst="roundRect">
            <a:avLst>
              <a:gd name="adj" fmla="val 16667"/>
            </a:avLst>
          </a:prstGeom>
          <a:solidFill>
            <a:srgbClr val="FFFFFF">
              <a:alpha val="65881"/>
            </a:srgbClr>
          </a:solidFill>
          <a:ln w="9525" algn="ctr">
            <a:solidFill>
              <a:srgbClr val="969696"/>
            </a:solidFill>
            <a:round/>
            <a:headEnd/>
            <a:tailEnd/>
          </a:ln>
        </p:spPr>
        <p:txBody>
          <a:bodyPr anchor="ctr" anchorCtr="1">
            <a:spAutoFit/>
          </a:bodyPr>
          <a:lstStyle/>
          <a:p>
            <a:pPr algn="ctr">
              <a:lnSpc>
                <a:spcPct val="90000"/>
              </a:lnSpc>
            </a:pPr>
            <a:endParaRPr lang="ko-KR" altLang="ko-KR" sz="5400" b="1">
              <a:solidFill>
                <a:srgbClr val="CC00CC"/>
              </a:solidFill>
              <a:latin typeface="궁서체" pitchFamily="17" charset="-127"/>
              <a:ea typeface="궁서체" pitchFamily="17" charset="-127"/>
            </a:endParaRPr>
          </a:p>
        </p:txBody>
      </p:sp>
      <p:sp>
        <p:nvSpPr>
          <p:cNvPr id="2" name="Title 1"/>
          <p:cNvSpPr>
            <a:spLocks noGrp="1"/>
          </p:cNvSpPr>
          <p:nvPr>
            <p:ph type="ctrTitle" hasCustomPrompt="1"/>
          </p:nvPr>
        </p:nvSpPr>
        <p:spPr>
          <a:xfrm>
            <a:off x="2483768" y="1268760"/>
            <a:ext cx="4248472" cy="936104"/>
          </a:xfrm>
        </p:spPr>
        <p:txBody>
          <a:bodyPr/>
          <a:lstStyle>
            <a:lvl1pPr>
              <a:defRPr b="1" baseline="0">
                <a:effectLst>
                  <a:outerShdw blurRad="38100" dist="38100" dir="2700000" algn="tl">
                    <a:srgbClr val="000000">
                      <a:alpha val="43137"/>
                    </a:srgbClr>
                  </a:outerShdw>
                </a:effectLst>
                <a:latin typeface="서울한강체 EB" pitchFamily="18" charset="-127"/>
                <a:ea typeface="서울한강체 EB" pitchFamily="18" charset="-127"/>
              </a:defRPr>
            </a:lvl1pPr>
          </a:lstStyle>
          <a:p>
            <a:r>
              <a:rPr lang="en-US" altLang="ko-KR" dirty="0" smtClean="0"/>
              <a:t>&lt;</a:t>
            </a:r>
            <a:r>
              <a:rPr lang="ko-KR" altLang="en-US" dirty="0" smtClean="0"/>
              <a:t>제목</a:t>
            </a:r>
            <a:r>
              <a:rPr lang="en-US" altLang="ko-KR" dirty="0" smtClean="0"/>
              <a:t>&gt;</a:t>
            </a:r>
            <a:br>
              <a:rPr lang="en-US" altLang="ko-KR" dirty="0" smtClean="0"/>
            </a:br>
            <a:r>
              <a:rPr lang="en-US" altLang="ko-KR" dirty="0" smtClean="0"/>
              <a:t>Scripture Reading</a:t>
            </a:r>
            <a:endParaRPr lang="ko-KR" altLang="en-US" dirty="0" smtClean="0"/>
          </a:p>
        </p:txBody>
      </p:sp>
      <p:sp>
        <p:nvSpPr>
          <p:cNvPr id="3" name="Subtitle 2"/>
          <p:cNvSpPr>
            <a:spLocks noGrp="1"/>
          </p:cNvSpPr>
          <p:nvPr>
            <p:ph type="subTitle" idx="1" hasCustomPrompt="1"/>
          </p:nvPr>
        </p:nvSpPr>
        <p:spPr>
          <a:xfrm>
            <a:off x="1979712" y="3068960"/>
            <a:ext cx="5112568" cy="2569840"/>
          </a:xfrm>
          <a:solidFill>
            <a:schemeClr val="bg1">
              <a:alpha val="66000"/>
            </a:schemeClr>
          </a:solidFill>
        </p:spPr>
        <p:txBody>
          <a:bodyPr>
            <a:normAutofit/>
          </a:bodyPr>
          <a:lstStyle>
            <a:lvl1pPr marL="0" indent="0" algn="ctr">
              <a:lnSpc>
                <a:spcPct val="120000"/>
              </a:lnSpc>
              <a:spcBef>
                <a:spcPct val="20000"/>
              </a:spcBef>
              <a:buNone/>
              <a:defRPr lang="en-US" altLang="ko-KR" sz="4800" b="1" kern="1200" dirty="0" smtClean="0">
                <a:solidFill>
                  <a:srgbClr val="000066"/>
                </a:solidFill>
                <a:latin typeface="08서울남산체 EB" pitchFamily="18" charset="-127"/>
                <a:ea typeface="08서울남산체 EB" pitchFamily="18" charset="-127"/>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lnSpc>
                <a:spcPct val="120000"/>
              </a:lnSpc>
              <a:spcBef>
                <a:spcPct val="20000"/>
              </a:spcBef>
            </a:pPr>
            <a:r>
              <a:rPr lang="en-US" altLang="ko-KR" sz="4800" dirty="0" smtClean="0">
                <a:solidFill>
                  <a:srgbClr val="000066"/>
                </a:solidFill>
                <a:latin typeface="08서울남산체 EB" pitchFamily="18" charset="-127"/>
                <a:ea typeface="08서울남산체 EB" pitchFamily="18" charset="-127"/>
              </a:rPr>
              <a:t>&lt;Bible Verses&gt;</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alphaModFix amt="40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27" name="Picture 3" descr="C:\Documents and Settings\Media-Recording-PC\Desktop\Stuff\LJLPC and To1Another Logo Combined (Clear).png"/>
          <p:cNvPicPr>
            <a:picLocks noChangeAspect="1" noChangeArrowheads="1"/>
          </p:cNvPicPr>
          <p:nvPr userDrawn="1"/>
        </p:nvPicPr>
        <p:blipFill>
          <a:blip r:embed="rId5" cstate="print"/>
          <a:srcRect/>
          <a:stretch>
            <a:fillRect/>
          </a:stretch>
        </p:blipFill>
        <p:spPr bwMode="auto">
          <a:xfrm>
            <a:off x="6156176" y="5805264"/>
            <a:ext cx="2613596" cy="852702"/>
          </a:xfrm>
          <a:prstGeom prst="rect">
            <a:avLst/>
          </a:prstGeom>
          <a:noFill/>
        </p:spPr>
      </p:pic>
      <p:sp>
        <p:nvSpPr>
          <p:cNvPr id="10" name="TextBox 9"/>
          <p:cNvSpPr txBox="1"/>
          <p:nvPr userDrawn="1"/>
        </p:nvSpPr>
        <p:spPr>
          <a:xfrm>
            <a:off x="107504" y="6309320"/>
            <a:ext cx="3886000" cy="369332"/>
          </a:xfrm>
          <a:prstGeom prst="rect">
            <a:avLst/>
          </a:prstGeom>
          <a:noFill/>
        </p:spPr>
        <p:txBody>
          <a:bodyPr wrap="none" rtlCol="0">
            <a:spAutoFit/>
          </a:bodyPr>
          <a:lstStyle/>
          <a:p>
            <a:r>
              <a:rPr lang="en-US" dirty="0" smtClean="0">
                <a:latin typeface="08서울남산체 EB" pitchFamily="18" charset="-127"/>
                <a:ea typeface="08서울남산체 EB" pitchFamily="18" charset="-127"/>
              </a:rPr>
              <a:t>Scriptures in New Living Translation</a:t>
            </a:r>
            <a:endParaRPr lang="en-US" dirty="0">
              <a:latin typeface="08서울남산체 EB" pitchFamily="18" charset="-127"/>
              <a:ea typeface="08서울남산체 EB" pitchFamily="18" charset="-127"/>
            </a:endParaRPr>
          </a:p>
        </p:txBody>
      </p:sp>
    </p:spTree>
  </p:cSld>
  <p:clrMap bg1="lt1" tx1="dk1" bg2="lt2" tx2="dk2" accent1="accent1" accent2="accent2" accent3="accent3" accent4="accent4" accent5="accent5" accent6="accent6" hlink="hlink" folHlink="folHlink"/>
  <p:sldLayoutIdLst>
    <p:sldLayoutId id="2147483715" r:id="rId1"/>
    <p:sldLayoutId id="2147483714"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3" descr="C:\Documents and Settings\Media-Recording-PC\Desktop\Stuff\LJLPC and To1Another Logo Combined (Clear).png"/>
          <p:cNvPicPr>
            <a:picLocks noChangeAspect="1" noChangeArrowheads="1"/>
          </p:cNvPicPr>
          <p:nvPr userDrawn="1"/>
        </p:nvPicPr>
        <p:blipFill>
          <a:blip r:embed="rId4" cstate="print"/>
          <a:srcRect/>
          <a:stretch>
            <a:fillRect/>
          </a:stretch>
        </p:blipFill>
        <p:spPr bwMode="auto">
          <a:xfrm>
            <a:off x="6156176" y="5805264"/>
            <a:ext cx="2613596" cy="852702"/>
          </a:xfrm>
          <a:prstGeom prst="rect">
            <a:avLst/>
          </a:prstGeom>
          <a:noFill/>
        </p:spPr>
      </p:pic>
    </p:spTree>
  </p:cSld>
  <p:clrMap bg1="lt1" tx1="dk1" bg2="lt2" tx2="dk2" accent1="accent1" accent2="accent2" accent3="accent3" accent4="accent4" accent5="accent5" accent6="accent6" hlink="hlink" folHlink="folHlink"/>
  <p:sldLayoutIdLst>
    <p:sldLayoutId id="2147483712"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Lord Our God</a:t>
            </a:r>
            <a:endParaRPr lang="en-US" dirty="0"/>
          </a:p>
        </p:txBody>
      </p:sp>
      <p:sp>
        <p:nvSpPr>
          <p:cNvPr id="3" name="Subtitle 2"/>
          <p:cNvSpPr>
            <a:spLocks noGrp="1"/>
          </p:cNvSpPr>
          <p:nvPr>
            <p:ph idx="1"/>
          </p:nvPr>
        </p:nvSpPr>
        <p:spPr/>
        <p:txBody>
          <a:bodyPr/>
          <a:lstStyle/>
          <a:p>
            <a:r>
              <a:rPr lang="en-US" sz="3600" dirty="0" smtClean="0"/>
              <a:t>Exodus 3:13-14</a:t>
            </a:r>
            <a:br>
              <a:rPr lang="en-US" sz="3600" dirty="0" smtClean="0"/>
            </a:br>
            <a:r>
              <a:rPr lang="en-US" sz="3600" dirty="0" smtClean="0"/>
              <a:t>13 But Moses protested, “If I go to the people of Israel and tell them, ‘The God of your ancestors has sent me to you,’ they will ask me, ‘What is his name?’ Then what should I tell them?” 14 God replied to Moses, “I Am Who I Am. Say this to the people of Israel: I Am has sent me to you.”</a:t>
            </a:r>
            <a:endParaRPr lang="en-US" sz="3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dirty="0" smtClean="0"/>
              <a:t>Genesis 1:3, 6, 11, 30</a:t>
            </a:r>
            <a:r>
              <a:rPr lang="en-US" dirty="0" smtClean="0"/>
              <a:t/>
            </a:r>
            <a:br>
              <a:rPr lang="en-US" dirty="0" smtClean="0"/>
            </a:br>
            <a:r>
              <a:rPr lang="en-US" dirty="0" smtClean="0"/>
              <a:t>30 And I have given every green plant as food for all the wild animals, the birds in the sky, and the small animals that scurry along the ground—everything that has life.” And that is what happened.</a:t>
            </a:r>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dirty="0" smtClean="0"/>
              <a:t>Ezekiel 17:24</a:t>
            </a:r>
            <a:br>
              <a:rPr lang="en-US" dirty="0" smtClean="0"/>
            </a:br>
            <a:r>
              <a:rPr lang="en-US" dirty="0" smtClean="0"/>
              <a:t>And all the trees will know that it is I, the Lord, who cuts the tall tree down and makes the short tree grow tall. It is I who makes the green tree wither and gives the dead tree new life. I, the Lord, have spoken, and I will do what I said!”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dirty="0" smtClean="0"/>
              <a:t>Ezekiel 22:14</a:t>
            </a:r>
            <a:br>
              <a:rPr lang="en-US" dirty="0" smtClean="0"/>
            </a:br>
            <a:r>
              <a:rPr lang="en-US" dirty="0" smtClean="0"/>
              <a:t>How strong and courageous will you be in my day of reckoning? I, the Lord, have spoken, and I will do what I said.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dirty="0" smtClean="0"/>
              <a:t>Ezekiel 37:14</a:t>
            </a:r>
            <a:br>
              <a:rPr lang="en-US" dirty="0" smtClean="0"/>
            </a:br>
            <a:r>
              <a:rPr lang="en-US" dirty="0" smtClean="0"/>
              <a:t>I will put my Spirit in you, and you will live again and return home to your own land. Then you will know that I, the Lord, have spoken, and I have done what I said. Yes, the Lord has spoken!’”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dirty="0" smtClean="0"/>
              <a:t>Amos 3:7</a:t>
            </a:r>
            <a:br>
              <a:rPr lang="en-US" dirty="0" smtClean="0"/>
            </a:br>
            <a:r>
              <a:rPr lang="en-US" dirty="0" smtClean="0"/>
              <a:t>Indeed, the Sovereign Lord </a:t>
            </a:r>
            <a:r>
              <a:rPr lang="en-US" dirty="0" smtClean="0">
                <a:solidFill>
                  <a:srgbClr val="FF0000"/>
                </a:solidFill>
              </a:rPr>
              <a:t>never does anything until he reveals his plans to his servants the prophets.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2. What it means to believe in God</a:t>
            </a:r>
            <a:endParaRPr lang="en-US" dirty="0"/>
          </a:p>
        </p:txBody>
      </p:sp>
      <p:sp>
        <p:nvSpPr>
          <p:cNvPr id="3" name="Subtitle 2"/>
          <p:cNvSpPr>
            <a:spLocks noGrp="1"/>
          </p:cNvSpPr>
          <p:nvPr>
            <p:ph idx="1"/>
          </p:nvPr>
        </p:nvSpPr>
        <p:spPr/>
        <p:txBody>
          <a:bodyPr>
            <a:normAutofit fontScale="92500" lnSpcReduction="20000"/>
          </a:bodyPr>
          <a:lstStyle/>
          <a:p>
            <a:pPr lvl="0"/>
            <a:r>
              <a:rPr lang="en-US" dirty="0" smtClean="0"/>
              <a:t>Romans 4:18-22</a:t>
            </a:r>
            <a:br>
              <a:rPr lang="en-US" dirty="0" smtClean="0"/>
            </a:br>
            <a:r>
              <a:rPr lang="en-US" dirty="0" smtClean="0"/>
              <a:t>18 Even when there was no reason for hope, Abraham kept hoping—believing that he would become the father of many nations. For God had said to him, “That’s how many descendants you will have!” 19 And Abraham’s faith did not weaken, even though, at about 100 years of age, he figured his body was as good as dead—and so was Sarah’s womb.</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normAutofit lnSpcReduction="10000"/>
          </a:bodyPr>
          <a:lstStyle/>
          <a:p>
            <a:pPr lvl="0"/>
            <a:r>
              <a:rPr lang="en-US" dirty="0" smtClean="0"/>
              <a:t>Romans 4:18-22</a:t>
            </a:r>
            <a:r>
              <a:rPr lang="en-US" dirty="0" smtClean="0"/>
              <a:t/>
            </a:r>
            <a:br>
              <a:rPr lang="en-US" dirty="0" smtClean="0"/>
            </a:br>
            <a:r>
              <a:rPr lang="en-US" dirty="0" smtClean="0"/>
              <a:t>20 </a:t>
            </a:r>
            <a:r>
              <a:rPr lang="en-US" dirty="0" smtClean="0"/>
              <a:t>Abraham </a:t>
            </a:r>
            <a:r>
              <a:rPr lang="en-US" dirty="0" smtClean="0">
                <a:solidFill>
                  <a:srgbClr val="FF0000"/>
                </a:solidFill>
              </a:rPr>
              <a:t>never wavered in believing God’s promise. In fact, his faith grew stronger</a:t>
            </a:r>
            <a:r>
              <a:rPr lang="en-US" dirty="0" smtClean="0"/>
              <a:t>, and in this he brought glory to God. 21 He was fully convinced that </a:t>
            </a:r>
            <a:r>
              <a:rPr lang="en-US" dirty="0" smtClean="0">
                <a:solidFill>
                  <a:srgbClr val="FF0000"/>
                </a:solidFill>
              </a:rPr>
              <a:t>God is able to do whatever he promises</a:t>
            </a:r>
            <a:r>
              <a:rPr lang="en-US" dirty="0" smtClean="0"/>
              <a:t>. 22 And </a:t>
            </a:r>
            <a:r>
              <a:rPr lang="en-US" dirty="0" smtClean="0">
                <a:solidFill>
                  <a:srgbClr val="FF0000"/>
                </a:solidFill>
              </a:rPr>
              <a:t>because of Abraham’s faith</a:t>
            </a:r>
            <a:r>
              <a:rPr lang="en-US" dirty="0" smtClean="0"/>
              <a:t>, </a:t>
            </a:r>
            <a:r>
              <a:rPr lang="en-US" dirty="0" smtClean="0">
                <a:solidFill>
                  <a:srgbClr val="FF0000"/>
                </a:solidFill>
              </a:rPr>
              <a:t>God counted him as righteous</a:t>
            </a:r>
            <a:r>
              <a:rPr lang="en-US" dirty="0" smtClean="0"/>
              <a:t>.</a:t>
            </a:r>
          </a:p>
          <a:p>
            <a:pPr lvl="0"/>
            <a:endParaRPr lang="en-US" dirty="0" smtClean="0"/>
          </a:p>
        </p:txBody>
      </p:sp>
      <p:sp>
        <p:nvSpPr>
          <p:cNvPr id="4" name="Title 3"/>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fontScale="92500" lnSpcReduction="10000"/>
          </a:bodyPr>
          <a:lstStyle/>
          <a:p>
            <a:pPr lvl="0"/>
            <a:r>
              <a:rPr lang="en-US" dirty="0" smtClean="0"/>
              <a:t>Genesis 22:16-18</a:t>
            </a:r>
            <a:br>
              <a:rPr lang="en-US" dirty="0" smtClean="0"/>
            </a:br>
            <a:r>
              <a:rPr lang="en-US" dirty="0" smtClean="0"/>
              <a:t>16 “This is what the Lord says: Because you have obeyed me and have not withheld even your son, your only son, I swear by my own name that 17 I will certainly bless you. I will multiply your descendants beyond number, </a:t>
            </a:r>
            <a:r>
              <a:rPr lang="en-US" dirty="0" smtClean="0">
                <a:solidFill>
                  <a:srgbClr val="FF0000"/>
                </a:solidFill>
              </a:rPr>
              <a:t>like the stars in the sky and the sand on the seashore</a:t>
            </a:r>
            <a:r>
              <a:rPr lang="en-US" dirty="0" smtClean="0"/>
              <a:t>. Your descendants will conquer the cities of their enemies.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dirty="0" smtClean="0"/>
              <a:t>Genesis 22:16-18</a:t>
            </a:r>
            <a:r>
              <a:rPr lang="en-US" dirty="0" smtClean="0"/>
              <a:t/>
            </a:r>
            <a:br>
              <a:rPr lang="en-US" dirty="0" smtClean="0"/>
            </a:br>
            <a:r>
              <a:rPr lang="en-US" dirty="0" smtClean="0"/>
              <a:t>18 </a:t>
            </a:r>
            <a:r>
              <a:rPr lang="en-US" dirty="0" smtClean="0"/>
              <a:t>And through your descendants all the nations of the earth will be blessed—all because you have obeyed me.”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dirty="0" smtClean="0"/>
              <a:t>Isaiah 7:14</a:t>
            </a:r>
            <a:br>
              <a:rPr lang="en-US" dirty="0" smtClean="0"/>
            </a:br>
            <a:r>
              <a:rPr lang="en-US" dirty="0" smtClean="0"/>
              <a:t>All right then, the Lord himself will give you the sign. Look! </a:t>
            </a:r>
            <a:r>
              <a:rPr lang="en-US" dirty="0" smtClean="0">
                <a:solidFill>
                  <a:srgbClr val="FF0000"/>
                </a:solidFill>
              </a:rPr>
              <a:t>The virgin will conceive a child! </a:t>
            </a:r>
            <a:r>
              <a:rPr lang="en-US" dirty="0" smtClean="0"/>
              <a:t>She will give birth to a son and will call him </a:t>
            </a:r>
            <a:r>
              <a:rPr lang="en-US" dirty="0" smtClean="0">
                <a:solidFill>
                  <a:srgbClr val="FF0000"/>
                </a:solidFill>
              </a:rPr>
              <a:t>Immanuel</a:t>
            </a:r>
            <a:r>
              <a:rPr lang="en-US" dirty="0" smtClean="0"/>
              <a:t> (which means ‘God is with us’).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400" dirty="0"/>
              <a:t>1. Difference between God and other gods</a:t>
            </a:r>
          </a:p>
        </p:txBody>
      </p:sp>
      <p:sp>
        <p:nvSpPr>
          <p:cNvPr id="3" name="Subtitle 2"/>
          <p:cNvSpPr>
            <a:spLocks noGrp="1"/>
          </p:cNvSpPr>
          <p:nvPr>
            <p:ph idx="1"/>
          </p:nvPr>
        </p:nvSpPr>
        <p:spPr/>
        <p:txBody>
          <a:bodyPr/>
          <a:lstStyle/>
          <a:p>
            <a:r>
              <a:rPr lang="en-US" dirty="0" smtClean="0"/>
              <a:t>Exodus </a:t>
            </a:r>
            <a:r>
              <a:rPr lang="en-US" dirty="0" smtClean="0"/>
              <a:t>3:14</a:t>
            </a:r>
            <a:br>
              <a:rPr lang="en-US" dirty="0" smtClean="0"/>
            </a:br>
            <a:r>
              <a:rPr lang="en-US" dirty="0" smtClean="0"/>
              <a:t>God </a:t>
            </a:r>
            <a:r>
              <a:rPr lang="en-US" dirty="0" smtClean="0"/>
              <a:t>replied to Moses, “I Am Who I Am. Say this to the people of Israel: I Am </a:t>
            </a:r>
            <a:r>
              <a:rPr lang="en-US" dirty="0" smtClean="0"/>
              <a:t>has </a:t>
            </a:r>
            <a:r>
              <a:rPr lang="en-US" dirty="0" smtClean="0"/>
              <a:t>sent me to you</a:t>
            </a:r>
            <a:r>
              <a:rPr lang="en-US" dirty="0" smtClean="0"/>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fontScale="92500" lnSpcReduction="10000"/>
          </a:bodyPr>
          <a:lstStyle/>
          <a:p>
            <a:pPr lvl="0"/>
            <a:r>
              <a:rPr lang="en-US" dirty="0" smtClean="0"/>
              <a:t>Luke 1:30-31, 36-38, 41, 45, 55</a:t>
            </a:r>
            <a:br>
              <a:rPr lang="en-US" dirty="0" smtClean="0"/>
            </a:br>
            <a:r>
              <a:rPr lang="en-US" dirty="0" smtClean="0"/>
              <a:t>30 “Don’t be afraid, Mary,” the angel told her, “for you have found favor with God! 31 You will conceive and give birth to a son, and you will name him Jesus. 36 What’s more, your relative Elizabeth has become pregnant in her old age! People used to say she was barren, but she has conceived a son and is now in her sixth month.</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fontScale="92500"/>
          </a:bodyPr>
          <a:lstStyle/>
          <a:p>
            <a:pPr lvl="0"/>
            <a:r>
              <a:rPr lang="en-US" dirty="0" smtClean="0"/>
              <a:t>Luke 1:30-31, 36-38, 41, 45, 55</a:t>
            </a:r>
            <a:r>
              <a:rPr lang="en-US" dirty="0" smtClean="0"/>
              <a:t/>
            </a:r>
            <a:br>
              <a:rPr lang="en-US" dirty="0" smtClean="0"/>
            </a:br>
            <a:r>
              <a:rPr lang="en-US" dirty="0" smtClean="0"/>
              <a:t>37 </a:t>
            </a:r>
            <a:r>
              <a:rPr lang="en-US" dirty="0" smtClean="0">
                <a:solidFill>
                  <a:srgbClr val="FF0000"/>
                </a:solidFill>
              </a:rPr>
              <a:t>For nothing is impossible with God</a:t>
            </a:r>
            <a:r>
              <a:rPr lang="en-US" dirty="0" smtClean="0"/>
              <a:t>.” 38 Mary responded, “I am the Lord’s servant. May everything you have said about me come true.” And then the angel left her. 41 At the sound of Mary’s greeting, Elizabeth’s child leaped within her, and Elizabeth was filled with the Holy Spirit</a:t>
            </a:r>
            <a:r>
              <a:rPr lang="en-US" dirty="0" smtClean="0"/>
              <a:t>.</a:t>
            </a: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dirty="0" smtClean="0"/>
              <a:t>Luke 1:30-31, 36-38, 41, 45, 55</a:t>
            </a:r>
            <a:r>
              <a:rPr lang="en-US" dirty="0" smtClean="0"/>
              <a:t/>
            </a:r>
            <a:br>
              <a:rPr lang="en-US" dirty="0" smtClean="0"/>
            </a:br>
            <a:r>
              <a:rPr lang="en-US" dirty="0" smtClean="0"/>
              <a:t>45 </a:t>
            </a:r>
            <a:r>
              <a:rPr lang="en-US" dirty="0" smtClean="0"/>
              <a:t>You are blessed because you believed that the Lord would do what he said.” 55 For he made this promise to our ancestors, to Abraham and his children forever.”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fontScale="85000" lnSpcReduction="20000"/>
          </a:bodyPr>
          <a:lstStyle/>
          <a:p>
            <a:pPr lvl="0"/>
            <a:r>
              <a:rPr lang="en-US" dirty="0" smtClean="0"/>
              <a:t>John 4:46-53</a:t>
            </a:r>
            <a:br>
              <a:rPr lang="en-US" dirty="0" smtClean="0"/>
            </a:br>
            <a:r>
              <a:rPr lang="en-US" dirty="0" smtClean="0"/>
              <a:t>46 As he traveled through Galilee, he came to Cana, where he had turned the water into wine. There was a </a:t>
            </a:r>
            <a:r>
              <a:rPr lang="en-US" dirty="0" smtClean="0">
                <a:solidFill>
                  <a:srgbClr val="FF0000"/>
                </a:solidFill>
              </a:rPr>
              <a:t>government official in nearby Capernaum whose son was very sick</a:t>
            </a:r>
            <a:r>
              <a:rPr lang="en-US" dirty="0" smtClean="0"/>
              <a:t>. 47 When he heard that Jesus had come from Judea to Galilee, he went and begged Jesus to come to Capernaum </a:t>
            </a:r>
            <a:r>
              <a:rPr lang="en-US" dirty="0" smtClean="0">
                <a:solidFill>
                  <a:srgbClr val="FF0000"/>
                </a:solidFill>
              </a:rPr>
              <a:t>to heal his son</a:t>
            </a:r>
            <a:r>
              <a:rPr lang="en-US" dirty="0" smtClean="0"/>
              <a:t>, who was about to die. 48 Jesus asked, “Will you never believe in me unless you see miraculous signs and wonders?”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fontScale="92500" lnSpcReduction="10000"/>
          </a:bodyPr>
          <a:lstStyle/>
          <a:p>
            <a:pPr lvl="0"/>
            <a:r>
              <a:rPr lang="en-US" dirty="0" smtClean="0"/>
              <a:t>John 4:46-53</a:t>
            </a:r>
            <a:br>
              <a:rPr lang="en-US" dirty="0" smtClean="0"/>
            </a:br>
            <a:r>
              <a:rPr lang="en-US" dirty="0" smtClean="0"/>
              <a:t>49 The official pleaded, “Lord, please come now before my little boy dies.” 50 Then Jesus told him, “</a:t>
            </a:r>
            <a:r>
              <a:rPr lang="en-US" dirty="0" smtClean="0">
                <a:solidFill>
                  <a:srgbClr val="FF0000"/>
                </a:solidFill>
              </a:rPr>
              <a:t>Go back home. Your son will live!</a:t>
            </a:r>
            <a:r>
              <a:rPr lang="en-US" dirty="0" smtClean="0"/>
              <a:t>” And </a:t>
            </a:r>
            <a:r>
              <a:rPr lang="en-US" dirty="0" smtClean="0">
                <a:solidFill>
                  <a:srgbClr val="FF0000"/>
                </a:solidFill>
              </a:rPr>
              <a:t>the man believed what Jesus said </a:t>
            </a:r>
            <a:r>
              <a:rPr lang="en-US" dirty="0" smtClean="0"/>
              <a:t>and started home. 51 While the man was on his way, some of his servants met him with the news that </a:t>
            </a:r>
            <a:r>
              <a:rPr lang="en-US" dirty="0" smtClean="0">
                <a:solidFill>
                  <a:srgbClr val="FF0000"/>
                </a:solidFill>
              </a:rPr>
              <a:t>his son was alive and well.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fontScale="92500"/>
          </a:bodyPr>
          <a:lstStyle/>
          <a:p>
            <a:pPr lvl="0"/>
            <a:r>
              <a:rPr lang="en-US" dirty="0" smtClean="0"/>
              <a:t>John 4:46-53</a:t>
            </a:r>
            <a:br>
              <a:rPr lang="en-US" dirty="0" smtClean="0"/>
            </a:br>
            <a:r>
              <a:rPr lang="en-US" dirty="0" smtClean="0"/>
              <a:t>52 He asked them when the boy had begun to get better, and they replied, “Yesterday afternoon at one o’clock his fever suddenly disappeared!” 53 Then the father realized that </a:t>
            </a:r>
            <a:r>
              <a:rPr lang="en-US" dirty="0" smtClean="0">
                <a:solidFill>
                  <a:srgbClr val="FF0000"/>
                </a:solidFill>
              </a:rPr>
              <a:t>that was the very time Jesus had told him, “Your son will live.” And he and his entire household believed in Jesus.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lnSpcReduction="10000"/>
          </a:bodyPr>
          <a:lstStyle/>
          <a:p>
            <a:pPr lvl="0"/>
            <a:r>
              <a:rPr lang="en-US" dirty="0" smtClean="0"/>
              <a:t>Matthew 8:6-10, 13</a:t>
            </a:r>
            <a:br>
              <a:rPr lang="en-US" dirty="0" smtClean="0"/>
            </a:br>
            <a:r>
              <a:rPr lang="en-US" dirty="0" smtClean="0"/>
              <a:t>6 “Lord, </a:t>
            </a:r>
            <a:r>
              <a:rPr lang="en-US" dirty="0" smtClean="0">
                <a:solidFill>
                  <a:srgbClr val="FF0000"/>
                </a:solidFill>
              </a:rPr>
              <a:t>my young servant lies in bed, paralyzed and in terrible pain</a:t>
            </a:r>
            <a:r>
              <a:rPr lang="en-US" dirty="0" smtClean="0"/>
              <a:t>.” 7 Jesus said, “I will come and heal him.” 8 But the officer said, “</a:t>
            </a:r>
            <a:r>
              <a:rPr lang="en-US" dirty="0" smtClean="0">
                <a:solidFill>
                  <a:srgbClr val="FF0000"/>
                </a:solidFill>
              </a:rPr>
              <a:t>Lord, I am not worthy to have you come into my home. Just say the word from where you are, and my servant will be healed</a:t>
            </a:r>
            <a:r>
              <a:rPr lang="en-US" dirty="0" smtClean="0"/>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dirty="0" smtClean="0"/>
              <a:t>Matthew 8:6-10, 13</a:t>
            </a:r>
            <a:r>
              <a:rPr lang="en-US" dirty="0" smtClean="0"/>
              <a:t/>
            </a:r>
            <a:br>
              <a:rPr lang="en-US" dirty="0" smtClean="0"/>
            </a:br>
            <a:r>
              <a:rPr lang="en-US" dirty="0" smtClean="0"/>
              <a:t>9 I know this because I am under the authority of my superior officers, and I have authority over my soldiers. I only need to say, ‘Go,’ and they go, or ‘Come,’ and they come. And if I say to my slaves, ‘Do this,’ they do it</a:t>
            </a:r>
            <a:r>
              <a:rPr lang="en-US" dirty="0" smtClean="0"/>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fontScale="92500" lnSpcReduction="10000"/>
          </a:bodyPr>
          <a:lstStyle/>
          <a:p>
            <a:pPr lvl="0"/>
            <a:r>
              <a:rPr lang="en-US" dirty="0" smtClean="0"/>
              <a:t>Matthew 8:6-10, 13</a:t>
            </a:r>
            <a:r>
              <a:rPr lang="en-US" dirty="0" smtClean="0"/>
              <a:t/>
            </a:r>
            <a:br>
              <a:rPr lang="en-US" dirty="0" smtClean="0"/>
            </a:br>
            <a:r>
              <a:rPr lang="en-US" dirty="0" smtClean="0"/>
              <a:t>10 When Jesus heard this, he was amazed. Turning to those who were following him, he said, “I tell you the truth, </a:t>
            </a:r>
            <a:r>
              <a:rPr lang="en-US" dirty="0" smtClean="0">
                <a:solidFill>
                  <a:srgbClr val="FF0000"/>
                </a:solidFill>
              </a:rPr>
              <a:t>I haven’t seen faith like this in all Israel! </a:t>
            </a:r>
            <a:r>
              <a:rPr lang="en-US" dirty="0" smtClean="0"/>
              <a:t>13 Then Jesus said to the Roman officer, “Go back home. </a:t>
            </a:r>
            <a:r>
              <a:rPr lang="en-US" dirty="0" smtClean="0">
                <a:solidFill>
                  <a:srgbClr val="FF0000"/>
                </a:solidFill>
              </a:rPr>
              <a:t>Because you believed, it has happened</a:t>
            </a:r>
            <a:r>
              <a:rPr lang="en-US" dirty="0" smtClean="0"/>
              <a:t>.” And </a:t>
            </a:r>
            <a:r>
              <a:rPr lang="en-US" dirty="0" smtClean="0">
                <a:solidFill>
                  <a:srgbClr val="FF0000"/>
                </a:solidFill>
              </a:rPr>
              <a:t>the young servant was healed that same hour</a:t>
            </a:r>
            <a:r>
              <a:rPr lang="en-US" dirty="0" smtClean="0"/>
              <a:t>. </a:t>
            </a:r>
          </a:p>
          <a:p>
            <a:pPr lvl="0"/>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3. God of Old Testament and God of the New Testament</a:t>
            </a:r>
            <a:endParaRPr lang="en-US" dirty="0"/>
          </a:p>
        </p:txBody>
      </p:sp>
      <p:sp>
        <p:nvSpPr>
          <p:cNvPr id="3" name="Subtitle 2"/>
          <p:cNvSpPr>
            <a:spLocks noGrp="1"/>
          </p:cNvSpPr>
          <p:nvPr>
            <p:ph idx="1"/>
          </p:nvPr>
        </p:nvSpPr>
        <p:spPr>
          <a:xfrm>
            <a:off x="107504" y="1196752"/>
            <a:ext cx="8928992" cy="5040560"/>
          </a:xfrm>
        </p:spPr>
        <p:txBody>
          <a:bodyPr>
            <a:normAutofit/>
          </a:bodyPr>
          <a:lstStyle/>
          <a:p>
            <a:pPr lvl="0"/>
            <a:r>
              <a:rPr lang="en-US" dirty="0" smtClean="0"/>
              <a:t>John 1:2-3</a:t>
            </a:r>
            <a:br>
              <a:rPr lang="en-US" dirty="0" smtClean="0"/>
            </a:br>
            <a:r>
              <a:rPr lang="en-US" dirty="0" smtClean="0"/>
              <a:t>2 He existed in the beginning with God. 3 God created everything through him, and nothing was created except through him.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lnSpcReduction="10000"/>
          </a:bodyPr>
          <a:lstStyle/>
          <a:p>
            <a:pPr lvl="0"/>
            <a:r>
              <a:rPr lang="en-US" dirty="0" smtClean="0"/>
              <a:t>Isaiah 41:21-24</a:t>
            </a:r>
            <a:br>
              <a:rPr lang="en-US" dirty="0" smtClean="0"/>
            </a:br>
            <a:r>
              <a:rPr lang="en-US" dirty="0" smtClean="0"/>
              <a:t>21 “Present the case for your idols,” says the Lord. “Let them show what they can do,” says the King of Israel. 22 “Let them try to tell us what happened long ago so that we may consider the evidence. Or let them tell us what the future holds, so we can know what’s going to happen.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dirty="0" smtClean="0"/>
              <a:t>Matthew 22:45</a:t>
            </a:r>
            <a:br>
              <a:rPr lang="en-US" dirty="0" smtClean="0"/>
            </a:br>
            <a:r>
              <a:rPr lang="en-US" dirty="0" smtClean="0"/>
              <a:t>Since David called the Messiah ‘my Lord,’ how can the Messiah be his son?”</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lnSpcReduction="10000"/>
          </a:bodyPr>
          <a:lstStyle/>
          <a:p>
            <a:pPr lvl="0"/>
            <a:r>
              <a:rPr lang="en-US" dirty="0" smtClean="0"/>
              <a:t>Isaiah 41:21-24</a:t>
            </a:r>
            <a:r>
              <a:rPr lang="en-US" dirty="0" smtClean="0"/>
              <a:t/>
            </a:r>
            <a:br>
              <a:rPr lang="en-US" dirty="0" smtClean="0"/>
            </a:br>
            <a:r>
              <a:rPr lang="en-US" dirty="0" smtClean="0"/>
              <a:t>23 </a:t>
            </a:r>
            <a:r>
              <a:rPr lang="en-US" dirty="0" smtClean="0"/>
              <a:t>Yes, tell us what will occur in the days ahead. Then we will know you are gods. In fact, do anything—good or bad! Do something that will amaze and frighten us. 24 But no! You are less than nothing and can do nothing at all. Those who choose you pollute themselves. </a:t>
            </a: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fontScale="92500" lnSpcReduction="10000"/>
          </a:bodyPr>
          <a:lstStyle/>
          <a:p>
            <a:pPr lvl="0"/>
            <a:r>
              <a:rPr lang="en-US" dirty="0" smtClean="0"/>
              <a:t>Isaiah 44:6-8</a:t>
            </a:r>
            <a:br>
              <a:rPr lang="en-US" dirty="0" smtClean="0"/>
            </a:br>
            <a:r>
              <a:rPr lang="en-US" dirty="0" smtClean="0"/>
              <a:t>6 This is what the Lord says—Israel’s King and Redeemer, the Lord of Heaven’s Armies: “</a:t>
            </a:r>
            <a:r>
              <a:rPr lang="en-US" dirty="0" smtClean="0">
                <a:solidFill>
                  <a:srgbClr val="FF0000"/>
                </a:solidFill>
              </a:rPr>
              <a:t>I am the First and the Last; there is no other God</a:t>
            </a:r>
            <a:r>
              <a:rPr lang="en-US" dirty="0" smtClean="0"/>
              <a:t>. 7 Who is like me? Let him step forward and prove to you his power. Let him do as I have done since ancient times when I established a people and explained its future.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dirty="0" smtClean="0"/>
              <a:t>Isaiah 44:6-8</a:t>
            </a:r>
            <a:br>
              <a:rPr lang="en-US" dirty="0" smtClean="0"/>
            </a:br>
            <a:r>
              <a:rPr lang="en-US" dirty="0" smtClean="0"/>
              <a:t>8 </a:t>
            </a:r>
            <a:r>
              <a:rPr lang="en-US" dirty="0" smtClean="0"/>
              <a:t>Do not tremble; do not be afraid. Did I not proclaim my purposes for you long ago? You are my witnesses—is there any other God? No! There is no other Rock—not one!”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dirty="0" smtClean="0"/>
              <a:t>Ezekiel 37:14</a:t>
            </a:r>
            <a:br>
              <a:rPr lang="en-US" dirty="0" smtClean="0"/>
            </a:br>
            <a:r>
              <a:rPr lang="en-US" dirty="0" smtClean="0"/>
              <a:t>I will put my Spirit in you, and you will live again and return home to your own land. </a:t>
            </a:r>
            <a:r>
              <a:rPr lang="en-US" dirty="0" smtClean="0">
                <a:solidFill>
                  <a:srgbClr val="FF0000"/>
                </a:solidFill>
              </a:rPr>
              <a:t>Then you will know that I, the Lord, have spoken, and I have done what I said</a:t>
            </a:r>
            <a:r>
              <a:rPr lang="en-US" dirty="0" smtClean="0"/>
              <a:t>. Yes, the Lord has spoken!’”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dirty="0" smtClean="0"/>
              <a:t>Genesis 1:3, 6, 11, 30</a:t>
            </a:r>
            <a:br>
              <a:rPr lang="en-US" dirty="0" smtClean="0"/>
            </a:br>
            <a:r>
              <a:rPr lang="en-US" dirty="0" smtClean="0"/>
              <a:t>3 Then </a:t>
            </a:r>
            <a:r>
              <a:rPr lang="en-US" dirty="0" smtClean="0">
                <a:solidFill>
                  <a:srgbClr val="FF0000"/>
                </a:solidFill>
              </a:rPr>
              <a:t>God said</a:t>
            </a:r>
            <a:r>
              <a:rPr lang="en-US" dirty="0" smtClean="0"/>
              <a:t>, “Let there be light,” and </a:t>
            </a:r>
            <a:r>
              <a:rPr lang="en-US" dirty="0" smtClean="0">
                <a:solidFill>
                  <a:srgbClr val="FF0000"/>
                </a:solidFill>
              </a:rPr>
              <a:t>there was </a:t>
            </a:r>
            <a:r>
              <a:rPr lang="en-US" dirty="0" smtClean="0"/>
              <a:t>light. 6 Then </a:t>
            </a:r>
            <a:r>
              <a:rPr lang="en-US" dirty="0" smtClean="0">
                <a:solidFill>
                  <a:srgbClr val="FF0000"/>
                </a:solidFill>
              </a:rPr>
              <a:t>God said</a:t>
            </a:r>
            <a:r>
              <a:rPr lang="en-US" dirty="0" smtClean="0"/>
              <a:t>, “Let there be a space between the waters, to separate the waters of the heavens from the waters of the earth.”</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dirty="0" smtClean="0"/>
              <a:t>Genesis 1:3, 6, 11, 30</a:t>
            </a:r>
            <a:r>
              <a:rPr lang="en-US" dirty="0" smtClean="0"/>
              <a:t/>
            </a:r>
            <a:br>
              <a:rPr lang="en-US" dirty="0" smtClean="0"/>
            </a:br>
            <a:r>
              <a:rPr lang="en-US" dirty="0" smtClean="0"/>
              <a:t>11 Then God said, “Let the land sprout with vegetation—every sort of seed-bearing plant, and trees that grow seed-bearing fruit. These seeds will then produce the kinds of plants and trees from which they came.” And that is what happened</a:t>
            </a:r>
            <a:r>
              <a:rPr lang="en-US" dirty="0" smtClean="0"/>
              <a:t>.</a:t>
            </a: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8436</TotalTime>
  <Words>141</Words>
  <Application>Microsoft Office PowerPoint</Application>
  <PresentationFormat>On-screen Show (4:3)</PresentationFormat>
  <Paragraphs>34</Paragraphs>
  <Slides>30</Slides>
  <Notes>0</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4_Custom Design</vt:lpstr>
      <vt:lpstr>5_Custom Design</vt:lpstr>
      <vt:lpstr>The Lord Our God</vt:lpstr>
      <vt:lpstr>1. Difference between God and other gods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2. What it means to believe in God</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3. God of Old Testament and God of the New Testament</vt:lpstr>
      <vt:lpstr>Slide 30</vt:lpstr>
    </vt:vector>
  </TitlesOfParts>
  <Company>CMA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2008년 11월 30일</dc:title>
  <dc:creator>시골천사</dc:creator>
  <cp:lastModifiedBy>Sang Won Sur</cp:lastModifiedBy>
  <cp:revision>640</cp:revision>
  <dcterms:created xsi:type="dcterms:W3CDTF">2008-09-16T01:03:40Z</dcterms:created>
  <dcterms:modified xsi:type="dcterms:W3CDTF">2012-11-04T16:50:52Z</dcterms:modified>
</cp:coreProperties>
</file>